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Noto Sans T Chinese" panose="02020500000000000000" charset="-120"/>
      <p:regular r:id="rId22"/>
    </p:embeddedFont>
    <p:embeddedFont>
      <p:font typeface="Noto Sans T Chinese Bold" panose="02020500000000000000" charset="-120"/>
      <p:regular r:id="rId23"/>
    </p:embeddedFont>
    <p:embeddedFont>
      <p:font typeface="Canva Sans" panose="02020500000000000000" charset="0"/>
      <p:regular r:id="rId24"/>
    </p:embeddedFont>
    <p:embeddedFont>
      <p:font typeface="Canva Sans Bold" panose="02020500000000000000" charset="0"/>
      <p:regular r:id="rId25"/>
    </p:embeddedFont>
    <p:embeddedFont>
      <p:font typeface="JetBrains Mono" panose="02020500000000000000" charset="0"/>
      <p:regular r:id="rId26"/>
    </p:embeddedFont>
    <p:embeddedFont>
      <p:font typeface="JetBrains Mono Bold" panose="020205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Reflective flare occurs due to physical phenomena within the lens, so it is theoretically impossible to obtain a ground truth image with the reflective flare removed from the same picture.</a:t>
            </a:r>
          </a:p>
          <a:p>
            <a:endParaRPr lang="en-US"/>
          </a:p>
          <a:p>
            <a:r>
              <a:rPr lang="en-US"/>
              <a:t>It is theoretically impossible to obtain a ground truth image with the reflective flare removed from the same picture.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4318" y="3082843"/>
            <a:ext cx="13819361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Project</a:t>
            </a: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Proposal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68178" y="5048250"/>
            <a:ext cx="1255164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8988" y="6775569"/>
            <a:ext cx="8030989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313551088 楊右宇 Yu-Yu Yang, 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313551072 郭建廷 Jian-Ting Guo,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313551019 羅凱威 Kai-Wei Luo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667651"/>
            <a:ext cx="16108807" cy="234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 u="none" strike="noStrike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Our Solution is composed of two phases:</a:t>
            </a:r>
          </a:p>
          <a:p>
            <a:pPr algn="l">
              <a:lnSpc>
                <a:spcPts val="5779"/>
              </a:lnSpc>
            </a:pPr>
            <a:r>
              <a:rPr lang="en-US" sz="3399" u="none" strike="noStrike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1. Extract reflection/reflective flare mask from the input</a:t>
            </a:r>
          </a:p>
          <a:p>
            <a:pPr algn="l">
              <a:lnSpc>
                <a:spcPts val="1699"/>
              </a:lnSpc>
            </a:pPr>
            <a:endParaRPr lang="en-US" sz="3399" u="none" strike="noStrike" dirty="0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l">
              <a:lnSpc>
                <a:spcPts val="5779"/>
              </a:lnSpc>
            </a:pPr>
            <a:r>
              <a:rPr lang="en-US" sz="3399" u="none" strike="noStrike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2. Restore the image using the input and the mask</a:t>
            </a:r>
          </a:p>
        </p:txBody>
      </p:sp>
      <p:sp>
        <p:nvSpPr>
          <p:cNvPr id="4" name="Freeform 4"/>
          <p:cNvSpPr/>
          <p:nvPr/>
        </p:nvSpPr>
        <p:spPr>
          <a:xfrm>
            <a:off x="4960646" y="4289236"/>
            <a:ext cx="3750531" cy="2181914"/>
          </a:xfrm>
          <a:custGeom>
            <a:avLst/>
            <a:gdLst/>
            <a:ahLst/>
            <a:cxnLst/>
            <a:rect l="l" t="t" r="r" b="b"/>
            <a:pathLst>
              <a:path w="3750531" h="2181914">
                <a:moveTo>
                  <a:pt x="0" y="0"/>
                </a:moveTo>
                <a:lnTo>
                  <a:pt x="3750531" y="0"/>
                </a:lnTo>
                <a:lnTo>
                  <a:pt x="3750531" y="2181914"/>
                </a:lnTo>
                <a:lnTo>
                  <a:pt x="0" y="218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95" r="-553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625995" y="7293908"/>
            <a:ext cx="2658684" cy="1771370"/>
          </a:xfrm>
          <a:custGeom>
            <a:avLst/>
            <a:gdLst/>
            <a:ahLst/>
            <a:cxnLst/>
            <a:rect l="l" t="t" r="r" b="b"/>
            <a:pathLst>
              <a:path w="2658684" h="1771370">
                <a:moveTo>
                  <a:pt x="0" y="0"/>
                </a:moveTo>
                <a:lnTo>
                  <a:pt x="2658683" y="0"/>
                </a:lnTo>
                <a:lnTo>
                  <a:pt x="2658683" y="1771370"/>
                </a:lnTo>
                <a:lnTo>
                  <a:pt x="0" y="177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778395" y="7446308"/>
            <a:ext cx="2658684" cy="1771370"/>
          </a:xfrm>
          <a:custGeom>
            <a:avLst/>
            <a:gdLst/>
            <a:ahLst/>
            <a:cxnLst/>
            <a:rect l="l" t="t" r="r" b="b"/>
            <a:pathLst>
              <a:path w="2658684" h="1771370">
                <a:moveTo>
                  <a:pt x="0" y="0"/>
                </a:moveTo>
                <a:lnTo>
                  <a:pt x="2658683" y="0"/>
                </a:lnTo>
                <a:lnTo>
                  <a:pt x="2658683" y="1771370"/>
                </a:lnTo>
                <a:lnTo>
                  <a:pt x="0" y="177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979692" y="7655304"/>
            <a:ext cx="2561110" cy="1632923"/>
          </a:xfrm>
          <a:custGeom>
            <a:avLst/>
            <a:gdLst/>
            <a:ahLst/>
            <a:cxnLst/>
            <a:rect l="l" t="t" r="r" b="b"/>
            <a:pathLst>
              <a:path w="2561110" h="1632923">
                <a:moveTo>
                  <a:pt x="0" y="0"/>
                </a:moveTo>
                <a:lnTo>
                  <a:pt x="2561110" y="0"/>
                </a:lnTo>
                <a:lnTo>
                  <a:pt x="2561110" y="1632922"/>
                </a:lnTo>
                <a:lnTo>
                  <a:pt x="0" y="1632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43822" r="-329520" b="-472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952423" y="7198197"/>
            <a:ext cx="3750531" cy="2185740"/>
          </a:xfrm>
          <a:custGeom>
            <a:avLst/>
            <a:gdLst/>
            <a:ahLst/>
            <a:cxnLst/>
            <a:rect l="l" t="t" r="r" b="b"/>
            <a:pathLst>
              <a:path w="3750531" h="2185740">
                <a:moveTo>
                  <a:pt x="0" y="0"/>
                </a:moveTo>
                <a:lnTo>
                  <a:pt x="3750531" y="0"/>
                </a:lnTo>
                <a:lnTo>
                  <a:pt x="3750531" y="2185740"/>
                </a:lnTo>
                <a:lnTo>
                  <a:pt x="0" y="218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9369704" y="7293908"/>
            <a:ext cx="2614988" cy="1804011"/>
          </a:xfrm>
          <a:custGeom>
            <a:avLst/>
            <a:gdLst/>
            <a:ahLst/>
            <a:cxnLst/>
            <a:rect l="l" t="t" r="r" b="b"/>
            <a:pathLst>
              <a:path w="2614988" h="1804011">
                <a:moveTo>
                  <a:pt x="0" y="0"/>
                </a:moveTo>
                <a:lnTo>
                  <a:pt x="2614988" y="0"/>
                </a:lnTo>
                <a:lnTo>
                  <a:pt x="2614988" y="1804010"/>
                </a:lnTo>
                <a:lnTo>
                  <a:pt x="0" y="1804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825276" y="4549668"/>
            <a:ext cx="2516245" cy="1661050"/>
          </a:xfrm>
          <a:custGeom>
            <a:avLst/>
            <a:gdLst/>
            <a:ahLst/>
            <a:cxnLst/>
            <a:rect l="l" t="t" r="r" b="b"/>
            <a:pathLst>
              <a:path w="2516245" h="1661050">
                <a:moveTo>
                  <a:pt x="0" y="0"/>
                </a:moveTo>
                <a:lnTo>
                  <a:pt x="2516245" y="0"/>
                </a:lnTo>
                <a:lnTo>
                  <a:pt x="2516245" y="1661050"/>
                </a:lnTo>
                <a:lnTo>
                  <a:pt x="0" y="166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7" t="-39698" r="-318079" b="-4001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9330302" y="4549668"/>
            <a:ext cx="2658684" cy="1771370"/>
          </a:xfrm>
          <a:custGeom>
            <a:avLst/>
            <a:gdLst/>
            <a:ahLst/>
            <a:cxnLst/>
            <a:rect l="l" t="t" r="r" b="b"/>
            <a:pathLst>
              <a:path w="2658684" h="1771370">
                <a:moveTo>
                  <a:pt x="0" y="0"/>
                </a:moveTo>
                <a:lnTo>
                  <a:pt x="2658684" y="0"/>
                </a:lnTo>
                <a:lnTo>
                  <a:pt x="2658684" y="1771370"/>
                </a:lnTo>
                <a:lnTo>
                  <a:pt x="0" y="177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94426" y="4157434"/>
            <a:ext cx="10680884" cy="2486792"/>
            <a:chOff x="0" y="0"/>
            <a:chExt cx="2432244" cy="5662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2244" cy="566291"/>
            </a:xfrm>
            <a:custGeom>
              <a:avLst/>
              <a:gdLst/>
              <a:ahLst/>
              <a:cxnLst/>
              <a:rect l="l" t="t" r="r" b="b"/>
              <a:pathLst>
                <a:path w="2432244" h="566291">
                  <a:moveTo>
                    <a:pt x="0" y="0"/>
                  </a:moveTo>
                  <a:lnTo>
                    <a:pt x="2432244" y="0"/>
                  </a:lnTo>
                  <a:lnTo>
                    <a:pt x="2432244" y="566291"/>
                  </a:lnTo>
                  <a:lnTo>
                    <a:pt x="0" y="566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354B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32244" cy="604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5470" y="7088597"/>
            <a:ext cx="10680884" cy="2486792"/>
            <a:chOff x="0" y="0"/>
            <a:chExt cx="2432244" cy="5662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2244" cy="566291"/>
            </a:xfrm>
            <a:custGeom>
              <a:avLst/>
              <a:gdLst/>
              <a:ahLst/>
              <a:cxnLst/>
              <a:rect l="l" t="t" r="r" b="b"/>
              <a:pathLst>
                <a:path w="2432244" h="566291">
                  <a:moveTo>
                    <a:pt x="0" y="0"/>
                  </a:moveTo>
                  <a:lnTo>
                    <a:pt x="2432244" y="0"/>
                  </a:lnTo>
                  <a:lnTo>
                    <a:pt x="2432244" y="566291"/>
                  </a:lnTo>
                  <a:lnTo>
                    <a:pt x="0" y="5662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354B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432244" cy="604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794435" y="4565264"/>
            <a:ext cx="4700524" cy="17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2800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Phase 1.</a:t>
            </a:r>
          </a:p>
          <a:p>
            <a:pPr algn="l">
              <a:lnSpc>
                <a:spcPts val="4760"/>
              </a:lnSpc>
            </a:pPr>
            <a:r>
              <a:rPr lang="en-US" sz="2800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To detect the defect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JetBrains Mono Bold"/>
              <a:ea typeface="JetBrains Mono Bold"/>
              <a:cs typeface="JetBrains Mono Bold"/>
              <a:sym typeface="JetBrains Mon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94435" y="7346505"/>
            <a:ext cx="4700524" cy="115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2800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Phase 2.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To restore the image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0624E627-5D02-E7BB-A486-1BA1419BD64A}"/>
              </a:ext>
            </a:extLst>
          </p:cNvPr>
          <p:cNvSpPr txBox="1"/>
          <p:nvPr/>
        </p:nvSpPr>
        <p:spPr>
          <a:xfrm>
            <a:off x="0" y="190500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Solution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6788" y="7802158"/>
            <a:ext cx="2309048" cy="1524273"/>
          </a:xfrm>
          <a:custGeom>
            <a:avLst/>
            <a:gdLst/>
            <a:ahLst/>
            <a:cxnLst/>
            <a:rect l="l" t="t" r="r" b="b"/>
            <a:pathLst>
              <a:path w="2309048" h="1524273">
                <a:moveTo>
                  <a:pt x="0" y="0"/>
                </a:moveTo>
                <a:lnTo>
                  <a:pt x="2309048" y="0"/>
                </a:lnTo>
                <a:lnTo>
                  <a:pt x="2309048" y="1524274"/>
                </a:lnTo>
                <a:lnTo>
                  <a:pt x="0" y="15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7" t="-39698" r="-318079" b="-4001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6671846" y="7197051"/>
            <a:ext cx="4708647" cy="2739308"/>
          </a:xfrm>
          <a:custGeom>
            <a:avLst/>
            <a:gdLst/>
            <a:ahLst/>
            <a:cxnLst/>
            <a:rect l="l" t="t" r="r" b="b"/>
            <a:pathLst>
              <a:path w="4708647" h="2739308">
                <a:moveTo>
                  <a:pt x="0" y="0"/>
                </a:moveTo>
                <a:lnTo>
                  <a:pt x="4708647" y="0"/>
                </a:lnTo>
                <a:lnTo>
                  <a:pt x="4708647" y="2739308"/>
                </a:lnTo>
                <a:lnTo>
                  <a:pt x="0" y="27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95" r="-553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6671846" y="4288355"/>
            <a:ext cx="4708647" cy="2739308"/>
          </a:xfrm>
          <a:custGeom>
            <a:avLst/>
            <a:gdLst/>
            <a:ahLst/>
            <a:cxnLst/>
            <a:rect l="l" t="t" r="r" b="b"/>
            <a:pathLst>
              <a:path w="4708647" h="2739308">
                <a:moveTo>
                  <a:pt x="0" y="0"/>
                </a:moveTo>
                <a:lnTo>
                  <a:pt x="4708647" y="0"/>
                </a:lnTo>
                <a:lnTo>
                  <a:pt x="4708647" y="2739308"/>
                </a:lnTo>
                <a:lnTo>
                  <a:pt x="0" y="27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95" r="-553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350908" y="4638456"/>
            <a:ext cx="2050187" cy="2039105"/>
          </a:xfrm>
          <a:custGeom>
            <a:avLst/>
            <a:gdLst/>
            <a:ahLst/>
            <a:cxnLst/>
            <a:rect l="l" t="t" r="r" b="b"/>
            <a:pathLst>
              <a:path w="2050187" h="2039105">
                <a:moveTo>
                  <a:pt x="0" y="0"/>
                </a:moveTo>
                <a:lnTo>
                  <a:pt x="2050188" y="0"/>
                </a:lnTo>
                <a:lnTo>
                  <a:pt x="2050188" y="2039105"/>
                </a:lnTo>
                <a:lnTo>
                  <a:pt x="0" y="2039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615317" y="7161013"/>
            <a:ext cx="1471989" cy="631747"/>
            <a:chOff x="0" y="0"/>
            <a:chExt cx="1962653" cy="8423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62653" cy="842329"/>
              <a:chOff x="0" y="0"/>
              <a:chExt cx="846524" cy="36331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46524" cy="363310"/>
              </a:xfrm>
              <a:custGeom>
                <a:avLst/>
                <a:gdLst/>
                <a:ahLst/>
                <a:cxnLst/>
                <a:rect l="l" t="t" r="r" b="b"/>
                <a:pathLst>
                  <a:path w="846524" h="363310">
                    <a:moveTo>
                      <a:pt x="0" y="0"/>
                    </a:moveTo>
                    <a:lnTo>
                      <a:pt x="846524" y="0"/>
                    </a:lnTo>
                    <a:lnTo>
                      <a:pt x="846524" y="363310"/>
                    </a:lnTo>
                    <a:lnTo>
                      <a:pt x="0" y="3633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46524" cy="4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27360" y="90753"/>
              <a:ext cx="1307932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Input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512523" y="7217171"/>
            <a:ext cx="271761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Reflection mask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01982" y="4012671"/>
            <a:ext cx="1748040" cy="631747"/>
            <a:chOff x="0" y="0"/>
            <a:chExt cx="2330721" cy="84232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30721" cy="842329"/>
              <a:chOff x="0" y="0"/>
              <a:chExt cx="1005277" cy="36331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05277" cy="363310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63310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63310"/>
                    </a:lnTo>
                    <a:lnTo>
                      <a:pt x="0" y="3633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005277" cy="4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88752" y="90753"/>
              <a:ext cx="1553216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Input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1651454" y="7884244"/>
            <a:ext cx="2439758" cy="1625509"/>
          </a:xfrm>
          <a:custGeom>
            <a:avLst/>
            <a:gdLst/>
            <a:ahLst/>
            <a:cxnLst/>
            <a:rect l="l" t="t" r="r" b="b"/>
            <a:pathLst>
              <a:path w="2439758" h="1625509">
                <a:moveTo>
                  <a:pt x="0" y="0"/>
                </a:moveTo>
                <a:lnTo>
                  <a:pt x="2439758" y="0"/>
                </a:lnTo>
                <a:lnTo>
                  <a:pt x="2439758" y="1625510"/>
                </a:lnTo>
                <a:lnTo>
                  <a:pt x="0" y="1625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546787" y="4111747"/>
            <a:ext cx="2649092" cy="631747"/>
            <a:chOff x="0" y="0"/>
            <a:chExt cx="3532122" cy="84232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532122" cy="842329"/>
              <a:chOff x="0" y="0"/>
              <a:chExt cx="1523461" cy="36331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523461" cy="363310"/>
              </a:xfrm>
              <a:custGeom>
                <a:avLst/>
                <a:gdLst/>
                <a:ahLst/>
                <a:cxnLst/>
                <a:rect l="l" t="t" r="r" b="b"/>
                <a:pathLst>
                  <a:path w="1523461" h="363310">
                    <a:moveTo>
                      <a:pt x="0" y="0"/>
                    </a:moveTo>
                    <a:lnTo>
                      <a:pt x="1523461" y="0"/>
                    </a:lnTo>
                    <a:lnTo>
                      <a:pt x="1523461" y="363310"/>
                    </a:lnTo>
                    <a:lnTo>
                      <a:pt x="0" y="3633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523461" cy="4109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89140" y="90753"/>
              <a:ext cx="2353843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Flare Mask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1651454" y="4796464"/>
            <a:ext cx="2439758" cy="1625509"/>
          </a:xfrm>
          <a:custGeom>
            <a:avLst/>
            <a:gdLst/>
            <a:ahLst/>
            <a:cxnLst/>
            <a:rect l="l" t="t" r="r" b="b"/>
            <a:pathLst>
              <a:path w="2439758" h="1625509">
                <a:moveTo>
                  <a:pt x="0" y="0"/>
                </a:moveTo>
                <a:lnTo>
                  <a:pt x="2439758" y="0"/>
                </a:lnTo>
                <a:lnTo>
                  <a:pt x="2439758" y="1625509"/>
                </a:lnTo>
                <a:lnTo>
                  <a:pt x="0" y="1625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8093368" y="4594045"/>
            <a:ext cx="1865813" cy="404838"/>
            <a:chOff x="0" y="0"/>
            <a:chExt cx="535503" cy="1161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35503" cy="116192"/>
            </a:xfrm>
            <a:custGeom>
              <a:avLst/>
              <a:gdLst/>
              <a:ahLst/>
              <a:cxnLst/>
              <a:rect l="l" t="t" r="r" b="b"/>
              <a:pathLst>
                <a:path w="535503" h="116192">
                  <a:moveTo>
                    <a:pt x="0" y="0"/>
                  </a:moveTo>
                  <a:lnTo>
                    <a:pt x="535503" y="0"/>
                  </a:lnTo>
                  <a:lnTo>
                    <a:pt x="535503" y="116192"/>
                  </a:lnTo>
                  <a:lnTo>
                    <a:pt x="0" y="116192"/>
                  </a:lnTo>
                  <a:close/>
                </a:path>
              </a:pathLst>
            </a:custGeom>
            <a:solidFill>
              <a:srgbClr val="FFEFE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35503" cy="154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667651"/>
            <a:ext cx="16108807" cy="234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Phase 1.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propose a </a:t>
            </a:r>
            <a:r>
              <a:rPr lang="en-US" sz="33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new model FDNet</a:t>
            </a: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to extract flare mask</a:t>
            </a:r>
          </a:p>
          <a:p>
            <a:pPr algn="l">
              <a:lnSpc>
                <a:spcPts val="169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Use RDNet[1] to extract reflection mask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89992" y="4528938"/>
            <a:ext cx="994935" cy="43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</a:pPr>
            <a:r>
              <a:rPr lang="en-US" sz="256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FDNet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A83FC0C9-632D-43B3-403E-FC1F8796B040}"/>
              </a:ext>
            </a:extLst>
          </p:cNvPr>
          <p:cNvSpPr txBox="1"/>
          <p:nvPr/>
        </p:nvSpPr>
        <p:spPr>
          <a:xfrm>
            <a:off x="0" y="190500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Solution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6958" y="6008676"/>
            <a:ext cx="3232182" cy="2153468"/>
          </a:xfrm>
          <a:custGeom>
            <a:avLst/>
            <a:gdLst/>
            <a:ahLst/>
            <a:cxnLst/>
            <a:rect l="l" t="t" r="r" b="b"/>
            <a:pathLst>
              <a:path w="3232182" h="2153468">
                <a:moveTo>
                  <a:pt x="0" y="0"/>
                </a:moveTo>
                <a:lnTo>
                  <a:pt x="3232182" y="0"/>
                </a:lnTo>
                <a:lnTo>
                  <a:pt x="3232182" y="2153468"/>
                </a:lnTo>
                <a:lnTo>
                  <a:pt x="0" y="215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042232" y="6193949"/>
            <a:ext cx="3232182" cy="2153468"/>
          </a:xfrm>
          <a:custGeom>
            <a:avLst/>
            <a:gdLst/>
            <a:ahLst/>
            <a:cxnLst/>
            <a:rect l="l" t="t" r="r" b="b"/>
            <a:pathLst>
              <a:path w="3232182" h="2153468">
                <a:moveTo>
                  <a:pt x="0" y="0"/>
                </a:moveTo>
                <a:lnTo>
                  <a:pt x="3232182" y="0"/>
                </a:lnTo>
                <a:lnTo>
                  <a:pt x="3232182" y="2153469"/>
                </a:lnTo>
                <a:lnTo>
                  <a:pt x="0" y="215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286951" y="6448028"/>
            <a:ext cx="3113561" cy="1985156"/>
          </a:xfrm>
          <a:custGeom>
            <a:avLst/>
            <a:gdLst/>
            <a:ahLst/>
            <a:cxnLst/>
            <a:rect l="l" t="t" r="r" b="b"/>
            <a:pathLst>
              <a:path w="3113561" h="1985156">
                <a:moveTo>
                  <a:pt x="0" y="0"/>
                </a:moveTo>
                <a:lnTo>
                  <a:pt x="3113561" y="0"/>
                </a:lnTo>
                <a:lnTo>
                  <a:pt x="3113561" y="1985156"/>
                </a:lnTo>
                <a:lnTo>
                  <a:pt x="0" y="1985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43822" r="-329520" b="-472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6560460" y="5622912"/>
            <a:ext cx="6237996" cy="3635388"/>
          </a:xfrm>
          <a:custGeom>
            <a:avLst/>
            <a:gdLst/>
            <a:ahLst/>
            <a:cxnLst/>
            <a:rect l="l" t="t" r="r" b="b"/>
            <a:pathLst>
              <a:path w="6237996" h="3635388">
                <a:moveTo>
                  <a:pt x="0" y="0"/>
                </a:moveTo>
                <a:lnTo>
                  <a:pt x="6237996" y="0"/>
                </a:lnTo>
                <a:lnTo>
                  <a:pt x="6237996" y="3635388"/>
                </a:lnTo>
                <a:lnTo>
                  <a:pt x="0" y="363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3118353" y="6240035"/>
            <a:ext cx="3179060" cy="2193149"/>
          </a:xfrm>
          <a:custGeom>
            <a:avLst/>
            <a:gdLst/>
            <a:ahLst/>
            <a:cxnLst/>
            <a:rect l="l" t="t" r="r" b="b"/>
            <a:pathLst>
              <a:path w="3179060" h="2193149">
                <a:moveTo>
                  <a:pt x="0" y="0"/>
                </a:moveTo>
                <a:lnTo>
                  <a:pt x="3179061" y="0"/>
                </a:lnTo>
                <a:lnTo>
                  <a:pt x="3179061" y="2193149"/>
                </a:lnTo>
                <a:lnTo>
                  <a:pt x="0" y="219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576511" y="5019702"/>
            <a:ext cx="6534442" cy="730449"/>
            <a:chOff x="0" y="0"/>
            <a:chExt cx="8712589" cy="97393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712589" cy="973932"/>
              <a:chOff x="0" y="0"/>
              <a:chExt cx="2836573" cy="31708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36573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2836573" h="317085">
                    <a:moveTo>
                      <a:pt x="0" y="0"/>
                    </a:moveTo>
                    <a:lnTo>
                      <a:pt x="2836573" y="0"/>
                    </a:lnTo>
                    <a:lnTo>
                      <a:pt x="2836573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836573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453215" y="126172"/>
              <a:ext cx="5806159" cy="66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4"/>
                </a:lnSpc>
                <a:spcBef>
                  <a:spcPct val="0"/>
                </a:spcBef>
              </a:pPr>
              <a:r>
                <a:rPr lang="en-US" sz="303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Concat mask and intput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49985" y="5248496"/>
            <a:ext cx="2315797" cy="730449"/>
            <a:chOff x="0" y="0"/>
            <a:chExt cx="3087729" cy="973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087729" cy="973932"/>
              <a:chOff x="0" y="0"/>
              <a:chExt cx="1005277" cy="31708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05277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17085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005277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15017" y="126172"/>
              <a:ext cx="2057695" cy="66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4"/>
                </a:lnSpc>
                <a:spcBef>
                  <a:spcPct val="0"/>
                </a:spcBef>
              </a:pPr>
              <a:r>
                <a:rPr lang="en-US" sz="303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Output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667651"/>
            <a:ext cx="16108807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Phase 2.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Concatenate Flare Mask and RD-mask, make it into 5-channel input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Apply RRNet[1] to restore clear image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4C7463B0-5C5F-0B4E-C1F7-CC62F5CEF777}"/>
              </a:ext>
            </a:extLst>
          </p:cNvPr>
          <p:cNvSpPr txBox="1"/>
          <p:nvPr/>
        </p:nvSpPr>
        <p:spPr>
          <a:xfrm>
            <a:off x="0" y="190500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Solution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098" y="5921945"/>
            <a:ext cx="3929188" cy="3816496"/>
          </a:xfrm>
          <a:custGeom>
            <a:avLst/>
            <a:gdLst/>
            <a:ahLst/>
            <a:cxnLst/>
            <a:rect l="l" t="t" r="r" b="b"/>
            <a:pathLst>
              <a:path w="3929188" h="3816496">
                <a:moveTo>
                  <a:pt x="0" y="0"/>
                </a:moveTo>
                <a:lnTo>
                  <a:pt x="3929188" y="0"/>
                </a:lnTo>
                <a:lnTo>
                  <a:pt x="3929188" y="3816496"/>
                </a:lnTo>
                <a:lnTo>
                  <a:pt x="0" y="3816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785098" y="1820051"/>
            <a:ext cx="6271770" cy="3852773"/>
          </a:xfrm>
          <a:custGeom>
            <a:avLst/>
            <a:gdLst/>
            <a:ahLst/>
            <a:cxnLst/>
            <a:rect l="l" t="t" r="r" b="b"/>
            <a:pathLst>
              <a:path w="6271770" h="3852773">
                <a:moveTo>
                  <a:pt x="0" y="0"/>
                </a:moveTo>
                <a:lnTo>
                  <a:pt x="6271770" y="0"/>
                </a:lnTo>
                <a:lnTo>
                  <a:pt x="6271770" y="3852773"/>
                </a:lnTo>
                <a:lnTo>
                  <a:pt x="0" y="385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930787"/>
            <a:ext cx="8839656" cy="688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Reflection Removal in the Wild (RRW dataset)[1]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Contain over 14950 high resolution real-world </a:t>
            </a:r>
            <a:r>
              <a:rPr lang="en-US" sz="33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reflection pairs.</a:t>
            </a:r>
          </a:p>
          <a:p>
            <a:pPr marL="734059" lvl="1" indent="-367030" algn="l">
              <a:lnSpc>
                <a:spcPts val="84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BracketFlare (BF dataset)[2]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Contains 480 diverse and realistic </a:t>
            </a:r>
            <a:r>
              <a:rPr lang="en-US" sz="33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reflective flare patterns.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8234E28B-7A8F-5BEC-AB9F-DB6DA984CC02}"/>
              </a:ext>
            </a:extLst>
          </p:cNvPr>
          <p:cNvSpPr txBox="1"/>
          <p:nvPr/>
        </p:nvSpPr>
        <p:spPr>
          <a:xfrm>
            <a:off x="0" y="190500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183" y="159703"/>
            <a:ext cx="919363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2083187"/>
            <a:ext cx="8523869" cy="7251771"/>
            <a:chOff x="0" y="0"/>
            <a:chExt cx="11365159" cy="9669028"/>
          </a:xfrm>
        </p:grpSpPr>
        <p:sp>
          <p:nvSpPr>
            <p:cNvPr id="4" name="Freeform 4"/>
            <p:cNvSpPr/>
            <p:nvPr/>
          </p:nvSpPr>
          <p:spPr>
            <a:xfrm>
              <a:off x="0" y="5969597"/>
              <a:ext cx="2652271" cy="1750846"/>
            </a:xfrm>
            <a:custGeom>
              <a:avLst/>
              <a:gdLst/>
              <a:ahLst/>
              <a:cxnLst/>
              <a:rect l="l" t="t" r="r" b="b"/>
              <a:pathLst>
                <a:path w="2652271" h="1750846">
                  <a:moveTo>
                    <a:pt x="0" y="0"/>
                  </a:moveTo>
                  <a:lnTo>
                    <a:pt x="2652271" y="0"/>
                  </a:lnTo>
                  <a:lnTo>
                    <a:pt x="2652271" y="1750846"/>
                  </a:lnTo>
                  <a:lnTo>
                    <a:pt x="0" y="175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97" t="-39698" r="-318079" b="-4001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842958" y="5274544"/>
              <a:ext cx="5408553" cy="3146487"/>
            </a:xfrm>
            <a:custGeom>
              <a:avLst/>
              <a:gdLst/>
              <a:ahLst/>
              <a:cxnLst/>
              <a:rect l="l" t="t" r="r" b="b"/>
              <a:pathLst>
                <a:path w="5408553" h="3146487">
                  <a:moveTo>
                    <a:pt x="0" y="0"/>
                  </a:moveTo>
                  <a:lnTo>
                    <a:pt x="5408553" y="0"/>
                  </a:lnTo>
                  <a:lnTo>
                    <a:pt x="5408553" y="3146487"/>
                  </a:lnTo>
                  <a:lnTo>
                    <a:pt x="0" y="314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895" r="-5534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842958" y="1933491"/>
              <a:ext cx="5408553" cy="3146487"/>
            </a:xfrm>
            <a:custGeom>
              <a:avLst/>
              <a:gdLst/>
              <a:ahLst/>
              <a:cxnLst/>
              <a:rect l="l" t="t" r="r" b="b"/>
              <a:pathLst>
                <a:path w="5408553" h="3146487">
                  <a:moveTo>
                    <a:pt x="0" y="0"/>
                  </a:moveTo>
                  <a:lnTo>
                    <a:pt x="5408553" y="0"/>
                  </a:lnTo>
                  <a:lnTo>
                    <a:pt x="5408553" y="3146487"/>
                  </a:lnTo>
                  <a:lnTo>
                    <a:pt x="0" y="314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895" r="-5534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77029" y="2335633"/>
              <a:ext cx="2354933" cy="2342203"/>
            </a:xfrm>
            <a:custGeom>
              <a:avLst/>
              <a:gdLst/>
              <a:ahLst/>
              <a:cxnLst/>
              <a:rect l="l" t="t" r="r" b="b"/>
              <a:pathLst>
                <a:path w="2354933" h="2342203">
                  <a:moveTo>
                    <a:pt x="0" y="0"/>
                  </a:moveTo>
                  <a:lnTo>
                    <a:pt x="2354933" y="0"/>
                  </a:lnTo>
                  <a:lnTo>
                    <a:pt x="2354933" y="2342204"/>
                  </a:lnTo>
                  <a:lnTo>
                    <a:pt x="0" y="2342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08424" y="5274544"/>
              <a:ext cx="1259396" cy="633324"/>
              <a:chOff x="0" y="0"/>
              <a:chExt cx="630538" cy="31708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0538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630538" h="317085">
                    <a:moveTo>
                      <a:pt x="0" y="0"/>
                    </a:moveTo>
                    <a:lnTo>
                      <a:pt x="630538" y="0"/>
                    </a:lnTo>
                    <a:lnTo>
                      <a:pt x="630538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30538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818484" y="5355654"/>
              <a:ext cx="839274" cy="433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6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Input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8960017" y="5274544"/>
              <a:ext cx="2007874" cy="633324"/>
              <a:chOff x="0" y="0"/>
              <a:chExt cx="1005277" cy="31708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05277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17085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005277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9294920" y="5355654"/>
              <a:ext cx="1338068" cy="433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6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R-Mask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350558" y="1616830"/>
              <a:ext cx="2007874" cy="633324"/>
              <a:chOff x="0" y="0"/>
              <a:chExt cx="1005277" cy="31708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05277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17085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005277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85461" y="1697940"/>
              <a:ext cx="1338068" cy="433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6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Input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8562749" y="6063884"/>
              <a:ext cx="2802411" cy="1867130"/>
            </a:xfrm>
            <a:custGeom>
              <a:avLst/>
              <a:gdLst/>
              <a:ahLst/>
              <a:cxnLst/>
              <a:rect l="l" t="t" r="r" b="b"/>
              <a:pathLst>
                <a:path w="2802411" h="1867130">
                  <a:moveTo>
                    <a:pt x="0" y="0"/>
                  </a:moveTo>
                  <a:lnTo>
                    <a:pt x="2802410" y="0"/>
                  </a:lnTo>
                  <a:lnTo>
                    <a:pt x="2802410" y="1867130"/>
                  </a:lnTo>
                  <a:lnTo>
                    <a:pt x="0" y="1867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8250" t="-33963" r="-5567" b="-345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8960017" y="1727787"/>
              <a:ext cx="2007874" cy="633324"/>
              <a:chOff x="0" y="0"/>
              <a:chExt cx="1005277" cy="31708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05277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17085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005277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9294920" y="1808897"/>
              <a:ext cx="1338068" cy="433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6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F-Mask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8562749" y="2517127"/>
              <a:ext cx="2802411" cy="1867130"/>
            </a:xfrm>
            <a:custGeom>
              <a:avLst/>
              <a:gdLst/>
              <a:ahLst/>
              <a:cxnLst/>
              <a:rect l="l" t="t" r="r" b="b"/>
              <a:pathLst>
                <a:path w="2802411" h="1867130">
                  <a:moveTo>
                    <a:pt x="0" y="0"/>
                  </a:moveTo>
                  <a:lnTo>
                    <a:pt x="2802410" y="0"/>
                  </a:lnTo>
                  <a:lnTo>
                    <a:pt x="2802410" y="1867130"/>
                  </a:lnTo>
                  <a:lnTo>
                    <a:pt x="0" y="1867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98250" t="-33963" r="-5567" b="-3455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4475779" y="2284620"/>
              <a:ext cx="2143153" cy="465014"/>
              <a:chOff x="0" y="0"/>
              <a:chExt cx="535503" cy="11619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35503" cy="116192"/>
              </a:xfrm>
              <a:custGeom>
                <a:avLst/>
                <a:gdLst/>
                <a:ahLst/>
                <a:cxnLst/>
                <a:rect l="l" t="t" r="r" b="b"/>
                <a:pathLst>
                  <a:path w="535503" h="116192">
                    <a:moveTo>
                      <a:pt x="0" y="0"/>
                    </a:moveTo>
                    <a:lnTo>
                      <a:pt x="535503" y="0"/>
                    </a:lnTo>
                    <a:lnTo>
                      <a:pt x="535503" y="116192"/>
                    </a:lnTo>
                    <a:lnTo>
                      <a:pt x="0" y="116192"/>
                    </a:lnTo>
                    <a:close/>
                  </a:path>
                </a:pathLst>
              </a:custGeom>
              <a:solidFill>
                <a:srgbClr val="FFEFEB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535503" cy="144767"/>
              </a:xfrm>
              <a:prstGeom prst="rect">
                <a:avLst/>
              </a:prstGeom>
            </p:spPr>
            <p:txBody>
              <a:bodyPr lIns="79597" tIns="79597" rIns="79597" bIns="79597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5046222" y="2226440"/>
              <a:ext cx="1142825" cy="485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8"/>
                </a:lnSpc>
              </a:pPr>
              <a:r>
                <a:rPr lang="en-US" sz="2213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FDNet</a:t>
              </a: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1269584" y="1616830"/>
              <a:ext cx="8725832" cy="0"/>
            </a:xfrm>
            <a:prstGeom prst="line">
              <a:avLst/>
            </a:prstGeom>
            <a:ln w="60239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1357598" y="8133683"/>
              <a:ext cx="8725832" cy="0"/>
            </a:xfrm>
            <a:prstGeom prst="line">
              <a:avLst/>
            </a:prstGeom>
            <a:ln w="60239" cap="flat">
              <a:solidFill>
                <a:srgbClr val="000000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4194976" y="-57150"/>
              <a:ext cx="2702808" cy="70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8"/>
                </a:lnSpc>
              </a:pPr>
              <a:r>
                <a:rPr lang="en-US" sz="322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BF dataset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38362" y="8965852"/>
              <a:ext cx="3216037" cy="70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8"/>
                </a:lnSpc>
              </a:pPr>
              <a:r>
                <a:rPr lang="en-US" sz="322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RRW dataset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03537" y="1930787"/>
            <a:ext cx="7796420" cy="548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Phase 1. 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will train FDNet, RDNet indivisually.</a:t>
            </a:r>
          </a:p>
          <a:p>
            <a:pPr algn="l">
              <a:lnSpc>
                <a:spcPts val="1700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FDNet will be trained using the BF dataset.</a:t>
            </a:r>
          </a:p>
          <a:p>
            <a:pPr algn="l">
              <a:lnSpc>
                <a:spcPts val="169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RDNet will be trained using the RRW dataset.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183" y="159703"/>
            <a:ext cx="919363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30787"/>
            <a:ext cx="16230600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 Phase 2. 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Due to we do </a:t>
            </a:r>
            <a:r>
              <a:rPr lang="en-US" sz="3399">
                <a:solidFill>
                  <a:srgbClr val="FF3131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not</a:t>
            </a: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have a dataset that simultaneously contains issues of both reflections and flare.</a:t>
            </a:r>
          </a:p>
        </p:txBody>
      </p:sp>
      <p:sp>
        <p:nvSpPr>
          <p:cNvPr id="4" name="Freeform 4"/>
          <p:cNvSpPr/>
          <p:nvPr/>
        </p:nvSpPr>
        <p:spPr>
          <a:xfrm>
            <a:off x="2850197" y="6741176"/>
            <a:ext cx="3232182" cy="2153468"/>
          </a:xfrm>
          <a:custGeom>
            <a:avLst/>
            <a:gdLst/>
            <a:ahLst/>
            <a:cxnLst/>
            <a:rect l="l" t="t" r="r" b="b"/>
            <a:pathLst>
              <a:path w="3232182" h="2153468">
                <a:moveTo>
                  <a:pt x="0" y="0"/>
                </a:moveTo>
                <a:lnTo>
                  <a:pt x="3232182" y="0"/>
                </a:lnTo>
                <a:lnTo>
                  <a:pt x="3232182" y="2153468"/>
                </a:lnTo>
                <a:lnTo>
                  <a:pt x="0" y="215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3035471" y="6926450"/>
            <a:ext cx="3232182" cy="2153468"/>
          </a:xfrm>
          <a:custGeom>
            <a:avLst/>
            <a:gdLst/>
            <a:ahLst/>
            <a:cxnLst/>
            <a:rect l="l" t="t" r="r" b="b"/>
            <a:pathLst>
              <a:path w="3232182" h="2153468">
                <a:moveTo>
                  <a:pt x="0" y="0"/>
                </a:moveTo>
                <a:lnTo>
                  <a:pt x="3232182" y="0"/>
                </a:lnTo>
                <a:lnTo>
                  <a:pt x="3232182" y="2153468"/>
                </a:lnTo>
                <a:lnTo>
                  <a:pt x="0" y="215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3280190" y="7180528"/>
            <a:ext cx="3113561" cy="1985156"/>
          </a:xfrm>
          <a:custGeom>
            <a:avLst/>
            <a:gdLst/>
            <a:ahLst/>
            <a:cxnLst/>
            <a:rect l="l" t="t" r="r" b="b"/>
            <a:pathLst>
              <a:path w="3113561" h="1985156">
                <a:moveTo>
                  <a:pt x="0" y="0"/>
                </a:moveTo>
                <a:lnTo>
                  <a:pt x="3113561" y="0"/>
                </a:lnTo>
                <a:lnTo>
                  <a:pt x="3113561" y="1985156"/>
                </a:lnTo>
                <a:lnTo>
                  <a:pt x="0" y="1985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43822" r="-329520" b="-472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553700" y="6355412"/>
            <a:ext cx="6237996" cy="3635388"/>
          </a:xfrm>
          <a:custGeom>
            <a:avLst/>
            <a:gdLst/>
            <a:ahLst/>
            <a:cxnLst/>
            <a:rect l="l" t="t" r="r" b="b"/>
            <a:pathLst>
              <a:path w="6237996" h="3635388">
                <a:moveTo>
                  <a:pt x="0" y="0"/>
                </a:moveTo>
                <a:lnTo>
                  <a:pt x="6237995" y="0"/>
                </a:lnTo>
                <a:lnTo>
                  <a:pt x="6237995" y="3635388"/>
                </a:lnTo>
                <a:lnTo>
                  <a:pt x="0" y="363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111593" y="6972535"/>
            <a:ext cx="3179060" cy="2193149"/>
          </a:xfrm>
          <a:custGeom>
            <a:avLst/>
            <a:gdLst/>
            <a:ahLst/>
            <a:cxnLst/>
            <a:rect l="l" t="t" r="r" b="b"/>
            <a:pathLst>
              <a:path w="3179060" h="2193149">
                <a:moveTo>
                  <a:pt x="0" y="0"/>
                </a:moveTo>
                <a:lnTo>
                  <a:pt x="3179060" y="0"/>
                </a:lnTo>
                <a:lnTo>
                  <a:pt x="3179060" y="2193149"/>
                </a:lnTo>
                <a:lnTo>
                  <a:pt x="0" y="219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569750" y="5752202"/>
            <a:ext cx="6534442" cy="730449"/>
            <a:chOff x="0" y="0"/>
            <a:chExt cx="8712589" cy="97393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8712589" cy="973932"/>
              <a:chOff x="0" y="0"/>
              <a:chExt cx="2836573" cy="31708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836573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2836573" h="317085">
                    <a:moveTo>
                      <a:pt x="0" y="0"/>
                    </a:moveTo>
                    <a:lnTo>
                      <a:pt x="2836573" y="0"/>
                    </a:lnTo>
                    <a:lnTo>
                      <a:pt x="2836573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2836573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53215" y="126172"/>
              <a:ext cx="5806159" cy="66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4"/>
                </a:lnSpc>
                <a:spcBef>
                  <a:spcPct val="0"/>
                </a:spcBef>
              </a:pPr>
              <a:r>
                <a:rPr lang="en-US" sz="303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Concat mask and intput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543224" y="5980996"/>
            <a:ext cx="2315797" cy="730449"/>
            <a:chOff x="0" y="0"/>
            <a:chExt cx="3087729" cy="97393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087729" cy="973932"/>
              <a:chOff x="0" y="0"/>
              <a:chExt cx="1005277" cy="31708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05277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17085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005277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15017" y="126172"/>
              <a:ext cx="2057695" cy="66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4"/>
                </a:lnSpc>
                <a:spcBef>
                  <a:spcPct val="0"/>
                </a:spcBef>
              </a:pPr>
              <a:r>
                <a:rPr lang="en-US" sz="303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Output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4817921" y="5752202"/>
            <a:ext cx="986415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721571" y="4407414"/>
            <a:ext cx="99022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???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0875" y="2452689"/>
            <a:ext cx="9442784" cy="5727263"/>
          </a:xfrm>
          <a:custGeom>
            <a:avLst/>
            <a:gdLst/>
            <a:ahLst/>
            <a:cxnLst/>
            <a:rect l="l" t="t" r="r" b="b"/>
            <a:pathLst>
              <a:path w="9442784" h="5727263">
                <a:moveTo>
                  <a:pt x="0" y="0"/>
                </a:moveTo>
                <a:lnTo>
                  <a:pt x="9442784" y="0"/>
                </a:lnTo>
                <a:lnTo>
                  <a:pt x="9442784" y="5727263"/>
                </a:lnTo>
                <a:lnTo>
                  <a:pt x="0" y="5727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97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47183" y="159703"/>
            <a:ext cx="919363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0012807"/>
            <a:ext cx="18288000" cy="27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Bochkovskiy, Alexey, Chien-Yao Wang, and Hong-Yuan Mark Liao. "Yolov4: Optimal speed and accuracy of object detection." arXiv preprint arXiv:2004.10934 (2020).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0103" y="2625784"/>
            <a:ext cx="7314160" cy="477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used the Mosaic Augmentation technique from YOLO v4.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By combining data pairs from two datasets, enable the model to handle both tasks simultaneously.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0741" y="6247400"/>
            <a:ext cx="3232182" cy="2153468"/>
          </a:xfrm>
          <a:custGeom>
            <a:avLst/>
            <a:gdLst/>
            <a:ahLst/>
            <a:cxnLst/>
            <a:rect l="l" t="t" r="r" b="b"/>
            <a:pathLst>
              <a:path w="3232182" h="2153468">
                <a:moveTo>
                  <a:pt x="0" y="0"/>
                </a:moveTo>
                <a:lnTo>
                  <a:pt x="3232182" y="0"/>
                </a:lnTo>
                <a:lnTo>
                  <a:pt x="3232182" y="2153468"/>
                </a:lnTo>
                <a:lnTo>
                  <a:pt x="0" y="215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816015" y="6432674"/>
            <a:ext cx="3232182" cy="2153468"/>
          </a:xfrm>
          <a:custGeom>
            <a:avLst/>
            <a:gdLst/>
            <a:ahLst/>
            <a:cxnLst/>
            <a:rect l="l" t="t" r="r" b="b"/>
            <a:pathLst>
              <a:path w="3232182" h="2153468">
                <a:moveTo>
                  <a:pt x="0" y="0"/>
                </a:moveTo>
                <a:lnTo>
                  <a:pt x="3232182" y="0"/>
                </a:lnTo>
                <a:lnTo>
                  <a:pt x="3232182" y="2153468"/>
                </a:lnTo>
                <a:lnTo>
                  <a:pt x="0" y="215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250" t="-33963" r="-5567" b="-34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6334244" y="5861636"/>
            <a:ext cx="6237996" cy="3635388"/>
          </a:xfrm>
          <a:custGeom>
            <a:avLst/>
            <a:gdLst/>
            <a:ahLst/>
            <a:cxnLst/>
            <a:rect l="l" t="t" r="r" b="b"/>
            <a:pathLst>
              <a:path w="6237996" h="3635388">
                <a:moveTo>
                  <a:pt x="0" y="0"/>
                </a:moveTo>
                <a:lnTo>
                  <a:pt x="6237995" y="0"/>
                </a:lnTo>
                <a:lnTo>
                  <a:pt x="6237995" y="3635388"/>
                </a:lnTo>
                <a:lnTo>
                  <a:pt x="0" y="3635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50294" y="5258426"/>
            <a:ext cx="6534442" cy="730449"/>
            <a:chOff x="0" y="0"/>
            <a:chExt cx="8712589" cy="9739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712589" cy="973932"/>
              <a:chOff x="0" y="0"/>
              <a:chExt cx="2836573" cy="31708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36573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2836573" h="317085">
                    <a:moveTo>
                      <a:pt x="0" y="0"/>
                    </a:moveTo>
                    <a:lnTo>
                      <a:pt x="2836573" y="0"/>
                    </a:lnTo>
                    <a:lnTo>
                      <a:pt x="2836573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836573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453215" y="126172"/>
              <a:ext cx="5806159" cy="66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4"/>
                </a:lnSpc>
                <a:spcBef>
                  <a:spcPct val="0"/>
                </a:spcBef>
              </a:pPr>
              <a:r>
                <a:rPr lang="en-US" sz="303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Concat mask and intput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23768" y="5487220"/>
            <a:ext cx="2315797" cy="730449"/>
            <a:chOff x="0" y="0"/>
            <a:chExt cx="3087729" cy="97393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087729" cy="973932"/>
              <a:chOff x="0" y="0"/>
              <a:chExt cx="1005277" cy="31708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5277" cy="317085"/>
              </a:xfrm>
              <a:custGeom>
                <a:avLst/>
                <a:gdLst/>
                <a:ahLst/>
                <a:cxnLst/>
                <a:rect l="l" t="t" r="r" b="b"/>
                <a:pathLst>
                  <a:path w="1005277" h="317085">
                    <a:moveTo>
                      <a:pt x="0" y="0"/>
                    </a:moveTo>
                    <a:lnTo>
                      <a:pt x="1005277" y="0"/>
                    </a:lnTo>
                    <a:lnTo>
                      <a:pt x="1005277" y="317085"/>
                    </a:lnTo>
                    <a:lnTo>
                      <a:pt x="0" y="3170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005277" cy="3647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15017" y="126172"/>
              <a:ext cx="2057695" cy="664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4"/>
                </a:lnSpc>
                <a:spcBef>
                  <a:spcPct val="0"/>
                </a:spcBef>
              </a:pPr>
              <a:r>
                <a:rPr lang="en-US" sz="303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Output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4598465" y="5258426"/>
            <a:ext cx="986415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37729" y="6665150"/>
            <a:ext cx="3045272" cy="2261949"/>
          </a:xfrm>
          <a:custGeom>
            <a:avLst/>
            <a:gdLst/>
            <a:ahLst/>
            <a:cxnLst/>
            <a:rect l="l" t="t" r="r" b="b"/>
            <a:pathLst>
              <a:path w="3045272" h="2261949">
                <a:moveTo>
                  <a:pt x="0" y="0"/>
                </a:moveTo>
                <a:lnTo>
                  <a:pt x="3045272" y="0"/>
                </a:lnTo>
                <a:lnTo>
                  <a:pt x="3045272" y="2261949"/>
                </a:lnTo>
                <a:lnTo>
                  <a:pt x="0" y="226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5" t="-4307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547183" y="159703"/>
            <a:ext cx="919363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930787"/>
            <a:ext cx="16230600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Due to the use of Mosaic Augmentation data processing,   our RRNet is able to simultaneously address both issues.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15633" y="3913638"/>
            <a:ext cx="106752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Combining two dataset by Mosaic Augmentation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038964" y="6570094"/>
            <a:ext cx="3045272" cy="2261949"/>
          </a:xfrm>
          <a:custGeom>
            <a:avLst/>
            <a:gdLst/>
            <a:ahLst/>
            <a:cxnLst/>
            <a:rect l="l" t="t" r="r" b="b"/>
            <a:pathLst>
              <a:path w="3045272" h="2261949">
                <a:moveTo>
                  <a:pt x="0" y="0"/>
                </a:moveTo>
                <a:lnTo>
                  <a:pt x="3045272" y="0"/>
                </a:lnTo>
                <a:lnTo>
                  <a:pt x="3045272" y="2261949"/>
                </a:lnTo>
                <a:lnTo>
                  <a:pt x="0" y="226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5" t="-43078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37870" y="159703"/>
            <a:ext cx="641226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9597" y="2292600"/>
            <a:ext cx="16108807" cy="433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propose a unified solution to address the common issues of mirror reflections and reflective flare in photography.</a:t>
            </a:r>
          </a:p>
          <a:p>
            <a:pPr algn="l">
              <a:lnSpc>
                <a:spcPts val="577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Our main contribution: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Propose a new FDNet to extract flare mask.</a:t>
            </a:r>
          </a:p>
          <a:p>
            <a:pPr marL="1468119" lvl="2" indent="-489373" algn="l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Apply Mosaic Augmentation to generate hybrid dataset.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956076"/>
            <a:ext cx="17259300" cy="787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308" lvl="1" indent="-345154" algn="l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[1]  Zhu, Yurui, et al. "Revisiting Single Image Reflection Removal In the Wild." Proceedings of the IEEE/CVF Conference on Computer Vision and Pattern Recognition. 2024.</a:t>
            </a:r>
          </a:p>
          <a:p>
            <a:pPr marL="690308" lvl="1" indent="-345154" algn="l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[2]  Dai, Yuekun, et al. "Nighttime smartphone reflective flare removal using optical center symmetry prior." Proceedings of the IEEE/CVF Conference on Computer Vision and Pattern Recognition. 2023.</a:t>
            </a:r>
          </a:p>
          <a:p>
            <a:pPr marL="690308" lvl="1" indent="-345154" algn="l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[3]  Tan, Mingxing, and Quoc Le. "Efficientnet: Rethinking mode l scaling for convolutional neural networks." International conference on machine learning. PMLR, 2019.</a:t>
            </a:r>
          </a:p>
          <a:p>
            <a:pPr marL="690308" lvl="1" indent="-345154" algn="l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[4]  Chen, Liangyu, et al. "Simple baselines for image restoration." European conference on computer vision. Cham: Springer Nature Switzerland, 2022.</a:t>
            </a:r>
          </a:p>
          <a:p>
            <a:pPr marL="690308" lvl="1" indent="-345154" algn="l">
              <a:lnSpc>
                <a:spcPts val="4476"/>
              </a:lnSpc>
              <a:buFont typeface="Arial"/>
              <a:buChar char="•"/>
            </a:pPr>
            <a:r>
              <a:rPr lang="en-US" sz="31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[5]  Bochkovskiy, Alexey, Chien-Yao Wang, and Hong-Yuan Mark Liao. "Yolov4: Optimal speed and accuracy of object detection." arXiv preprint arXiv:2004.10934 (2020).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B4D4213-4B2C-BBCF-FF57-65379BCB750C}"/>
              </a:ext>
            </a:extLst>
          </p:cNvPr>
          <p:cNvSpPr txBox="1"/>
          <p:nvPr/>
        </p:nvSpPr>
        <p:spPr>
          <a:xfrm>
            <a:off x="0" y="190500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6693" y="1978373"/>
            <a:ext cx="14221115" cy="213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There are two common problem for photography :</a:t>
            </a:r>
          </a:p>
          <a:p>
            <a:pPr marL="1468119" lvl="2" indent="-489373" algn="l">
              <a:lnSpc>
                <a:spcPts val="5779"/>
              </a:lnSpc>
              <a:buAutoNum type="alphaLcPeriod"/>
            </a:pPr>
            <a:r>
              <a:rPr lang="en-US" sz="3399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Mirror reflection</a:t>
            </a:r>
          </a:p>
          <a:p>
            <a:pPr marL="1468119" lvl="2" indent="-489373" algn="l">
              <a:lnSpc>
                <a:spcPts val="5779"/>
              </a:lnSpc>
              <a:buAutoNum type="alphaLcPeriod"/>
            </a:pPr>
            <a:r>
              <a:rPr lang="en-US" sz="3399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Reflective flare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84047" y="4729102"/>
            <a:ext cx="4354245" cy="5060418"/>
            <a:chOff x="0" y="0"/>
            <a:chExt cx="5805659" cy="6747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05659" cy="5774277"/>
            </a:xfrm>
            <a:custGeom>
              <a:avLst/>
              <a:gdLst/>
              <a:ahLst/>
              <a:cxnLst/>
              <a:rect l="l" t="t" r="r" b="b"/>
              <a:pathLst>
                <a:path w="5805659" h="5774277">
                  <a:moveTo>
                    <a:pt x="0" y="0"/>
                  </a:moveTo>
                  <a:lnTo>
                    <a:pt x="5805659" y="0"/>
                  </a:lnTo>
                  <a:lnTo>
                    <a:pt x="5805659" y="5774277"/>
                  </a:lnTo>
                  <a:lnTo>
                    <a:pt x="0" y="577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7500" y="6056542"/>
              <a:ext cx="3510659" cy="690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4"/>
                </a:lnSpc>
                <a:spcBef>
                  <a:spcPct val="0"/>
                </a:spcBef>
              </a:pPr>
              <a:r>
                <a:rPr lang="en-US" sz="3103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reflective flare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75086" y="4729102"/>
            <a:ext cx="6611904" cy="5060418"/>
            <a:chOff x="0" y="0"/>
            <a:chExt cx="8815872" cy="6747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15872" cy="5774277"/>
            </a:xfrm>
            <a:custGeom>
              <a:avLst/>
              <a:gdLst/>
              <a:ahLst/>
              <a:cxnLst/>
              <a:rect l="l" t="t" r="r" b="b"/>
              <a:pathLst>
                <a:path w="8815872" h="5774277">
                  <a:moveTo>
                    <a:pt x="0" y="0"/>
                  </a:moveTo>
                  <a:lnTo>
                    <a:pt x="8815872" y="0"/>
                  </a:lnTo>
                  <a:lnTo>
                    <a:pt x="8815872" y="5774277"/>
                  </a:lnTo>
                  <a:lnTo>
                    <a:pt x="0" y="5774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48011" y="6056542"/>
              <a:ext cx="4034394" cy="690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4"/>
                </a:lnSpc>
                <a:spcBef>
                  <a:spcPct val="0"/>
                </a:spcBef>
              </a:pPr>
              <a:r>
                <a:rPr lang="en-US" sz="3103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mirror reflection</a:t>
              </a:r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C781D6C9-FDEE-D61A-EC73-700C7AE8998D}"/>
              </a:ext>
            </a:extLst>
          </p:cNvPr>
          <p:cNvSpPr txBox="1"/>
          <p:nvPr/>
        </p:nvSpPr>
        <p:spPr>
          <a:xfrm>
            <a:off x="4419600" y="170785"/>
            <a:ext cx="94488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863811"/>
            <a:ext cx="7936200" cy="5117072"/>
          </a:xfrm>
          <a:custGeom>
            <a:avLst/>
            <a:gdLst/>
            <a:ahLst/>
            <a:cxnLst/>
            <a:rect l="l" t="t" r="r" b="b"/>
            <a:pathLst>
              <a:path w="7936200" h="5117072">
                <a:moveTo>
                  <a:pt x="0" y="0"/>
                </a:moveTo>
                <a:lnTo>
                  <a:pt x="7936200" y="0"/>
                </a:lnTo>
                <a:lnTo>
                  <a:pt x="7936200" y="5117073"/>
                </a:lnTo>
                <a:lnTo>
                  <a:pt x="0" y="5117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9868896" y="4018145"/>
            <a:ext cx="7554119" cy="4962739"/>
          </a:xfrm>
          <a:custGeom>
            <a:avLst/>
            <a:gdLst/>
            <a:ahLst/>
            <a:cxnLst/>
            <a:rect l="l" t="t" r="r" b="b"/>
            <a:pathLst>
              <a:path w="7554119" h="4962739">
                <a:moveTo>
                  <a:pt x="0" y="0"/>
                </a:moveTo>
                <a:lnTo>
                  <a:pt x="7554119" y="0"/>
                </a:lnTo>
                <a:lnTo>
                  <a:pt x="7554119" y="4962739"/>
                </a:lnTo>
                <a:lnTo>
                  <a:pt x="0" y="496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419600" y="170785"/>
            <a:ext cx="94488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6693" y="1978373"/>
            <a:ext cx="14221115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Mirror reflection </a:t>
            </a:r>
          </a:p>
          <a:p>
            <a:pPr algn="l">
              <a:lnSpc>
                <a:spcPts val="577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7093" y="3781773"/>
            <a:ext cx="10519947" cy="5817988"/>
          </a:xfrm>
          <a:custGeom>
            <a:avLst/>
            <a:gdLst/>
            <a:ahLst/>
            <a:cxnLst/>
            <a:rect l="l" t="t" r="r" b="b"/>
            <a:pathLst>
              <a:path w="10519947" h="5817988">
                <a:moveTo>
                  <a:pt x="0" y="0"/>
                </a:moveTo>
                <a:lnTo>
                  <a:pt x="10519948" y="0"/>
                </a:lnTo>
                <a:lnTo>
                  <a:pt x="10519948" y="5817989"/>
                </a:lnTo>
                <a:lnTo>
                  <a:pt x="0" y="5817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6693" y="1978373"/>
            <a:ext cx="1422111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Reflective flare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071A8-2D41-C97A-E042-1BD5EFD0AA20}"/>
              </a:ext>
            </a:extLst>
          </p:cNvPr>
          <p:cNvSpPr txBox="1"/>
          <p:nvPr/>
        </p:nvSpPr>
        <p:spPr>
          <a:xfrm>
            <a:off x="4419600" y="170785"/>
            <a:ext cx="94488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2968" y="2423256"/>
            <a:ext cx="4261306" cy="2791098"/>
          </a:xfrm>
          <a:custGeom>
            <a:avLst/>
            <a:gdLst/>
            <a:ahLst/>
            <a:cxnLst/>
            <a:rect l="l" t="t" r="r" b="b"/>
            <a:pathLst>
              <a:path w="4261306" h="2791098">
                <a:moveTo>
                  <a:pt x="0" y="0"/>
                </a:moveTo>
                <a:lnTo>
                  <a:pt x="4261305" y="0"/>
                </a:lnTo>
                <a:lnTo>
                  <a:pt x="4261305" y="2791097"/>
                </a:lnTo>
                <a:lnTo>
                  <a:pt x="0" y="279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372968" y="6299837"/>
            <a:ext cx="4261306" cy="2802584"/>
          </a:xfrm>
          <a:custGeom>
            <a:avLst/>
            <a:gdLst/>
            <a:ahLst/>
            <a:cxnLst/>
            <a:rect l="l" t="t" r="r" b="b"/>
            <a:pathLst>
              <a:path w="4261306" h="2802584">
                <a:moveTo>
                  <a:pt x="0" y="0"/>
                </a:moveTo>
                <a:lnTo>
                  <a:pt x="4261305" y="0"/>
                </a:lnTo>
                <a:lnTo>
                  <a:pt x="4261305" y="2802584"/>
                </a:lnTo>
                <a:lnTo>
                  <a:pt x="0" y="280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828676" y="2423256"/>
            <a:ext cx="2806267" cy="2791098"/>
          </a:xfrm>
          <a:custGeom>
            <a:avLst/>
            <a:gdLst/>
            <a:ahLst/>
            <a:cxnLst/>
            <a:rect l="l" t="t" r="r" b="b"/>
            <a:pathLst>
              <a:path w="2806267" h="2791098">
                <a:moveTo>
                  <a:pt x="0" y="0"/>
                </a:moveTo>
                <a:lnTo>
                  <a:pt x="2806267" y="0"/>
                </a:lnTo>
                <a:lnTo>
                  <a:pt x="2806267" y="2791097"/>
                </a:lnTo>
                <a:lnTo>
                  <a:pt x="0" y="2791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9828676" y="6299837"/>
            <a:ext cx="2806267" cy="2821602"/>
          </a:xfrm>
          <a:custGeom>
            <a:avLst/>
            <a:gdLst/>
            <a:ahLst/>
            <a:cxnLst/>
            <a:rect l="l" t="t" r="r" b="b"/>
            <a:pathLst>
              <a:path w="2806267" h="2821602">
                <a:moveTo>
                  <a:pt x="0" y="0"/>
                </a:moveTo>
                <a:lnTo>
                  <a:pt x="2806267" y="0"/>
                </a:lnTo>
                <a:lnTo>
                  <a:pt x="2806267" y="2821602"/>
                </a:lnTo>
                <a:lnTo>
                  <a:pt x="0" y="282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641405" y="2150643"/>
            <a:ext cx="3215109" cy="7240073"/>
            <a:chOff x="0" y="0"/>
            <a:chExt cx="732143" cy="16487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2143" cy="1648705"/>
            </a:xfrm>
            <a:custGeom>
              <a:avLst/>
              <a:gdLst/>
              <a:ahLst/>
              <a:cxnLst/>
              <a:rect l="l" t="t" r="r" b="b"/>
              <a:pathLst>
                <a:path w="732143" h="1648705">
                  <a:moveTo>
                    <a:pt x="0" y="0"/>
                  </a:moveTo>
                  <a:lnTo>
                    <a:pt x="732143" y="0"/>
                  </a:lnTo>
                  <a:lnTo>
                    <a:pt x="732143" y="1648705"/>
                  </a:lnTo>
                  <a:lnTo>
                    <a:pt x="0" y="1648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354B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32143" cy="1686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3025" y="2905690"/>
            <a:ext cx="286903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4995" y="6257467"/>
            <a:ext cx="425700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805" y="3907085"/>
            <a:ext cx="8115300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Images affected by mirror reflections or reflective flare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797" y="7258862"/>
            <a:ext cx="7994076" cy="117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Images with reflections and reflective flares </a:t>
            </a:r>
            <a:r>
              <a:rPr lang="en-US" sz="3399">
                <a:solidFill>
                  <a:srgbClr val="000000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removed</a:t>
            </a: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3340" y="9475387"/>
            <a:ext cx="169693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reflective flare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8573" y="9475387"/>
            <a:ext cx="195009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mirror reflection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121437" y="2150643"/>
            <a:ext cx="4776795" cy="7240073"/>
            <a:chOff x="0" y="0"/>
            <a:chExt cx="1087769" cy="16487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7769" cy="1648705"/>
            </a:xfrm>
            <a:custGeom>
              <a:avLst/>
              <a:gdLst/>
              <a:ahLst/>
              <a:cxnLst/>
              <a:rect l="l" t="t" r="r" b="b"/>
              <a:pathLst>
                <a:path w="1087769" h="1648705">
                  <a:moveTo>
                    <a:pt x="0" y="0"/>
                  </a:moveTo>
                  <a:lnTo>
                    <a:pt x="1087769" y="0"/>
                  </a:lnTo>
                  <a:lnTo>
                    <a:pt x="1087769" y="1648705"/>
                  </a:lnTo>
                  <a:lnTo>
                    <a:pt x="0" y="1648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A354B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87769" cy="1686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231809" y="5413369"/>
            <a:ext cx="0" cy="714621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AutoShape 20"/>
          <p:cNvSpPr/>
          <p:nvPr/>
        </p:nvSpPr>
        <p:spPr>
          <a:xfrm>
            <a:off x="15509834" y="5413369"/>
            <a:ext cx="0" cy="714621"/>
          </a:xfrm>
          <a:prstGeom prst="line">
            <a:avLst/>
          </a:prstGeom>
          <a:ln w="571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ED00B434-F667-A54D-9A8E-957B385E630F}"/>
              </a:ext>
            </a:extLst>
          </p:cNvPr>
          <p:cNvSpPr txBox="1"/>
          <p:nvPr/>
        </p:nvSpPr>
        <p:spPr>
          <a:xfrm>
            <a:off x="0" y="170785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Definition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483111"/>
            <a:ext cx="8009743" cy="4810964"/>
          </a:xfrm>
          <a:custGeom>
            <a:avLst/>
            <a:gdLst/>
            <a:ahLst/>
            <a:cxnLst/>
            <a:rect l="l" t="t" r="r" b="b"/>
            <a:pathLst>
              <a:path w="8009743" h="4810964">
                <a:moveTo>
                  <a:pt x="0" y="0"/>
                </a:moveTo>
                <a:lnTo>
                  <a:pt x="8009743" y="0"/>
                </a:lnTo>
                <a:lnTo>
                  <a:pt x="8009743" y="4810964"/>
                </a:lnTo>
                <a:lnTo>
                  <a:pt x="0" y="481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24801"/>
            <a:ext cx="103921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Mirror reflection removal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0022363"/>
            <a:ext cx="18288000" cy="264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3"/>
              </a:lnSpc>
              <a:spcBef>
                <a:spcPct val="0"/>
              </a:spcBef>
            </a:pPr>
            <a:r>
              <a:rPr lang="en-US" sz="158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Zhu, Yurui, et al. "Revisiting Single Image Reflection Removal In the Wild." Proceedings of the IEEE/CVF Conference on Computer Vision and Pattern Recognition. 2024.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425961"/>
            <a:ext cx="8115300" cy="417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Divide-and-conquer framework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Reflection Detection Net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EfficientNet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Reflection Removal Net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NAFNet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BF8B296-03C6-62E3-09D9-6294C939E8B9}"/>
              </a:ext>
            </a:extLst>
          </p:cNvPr>
          <p:cNvSpPr txBox="1"/>
          <p:nvPr/>
        </p:nvSpPr>
        <p:spPr>
          <a:xfrm>
            <a:off x="0" y="170785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Related 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5577" y="2611896"/>
            <a:ext cx="6663723" cy="7243178"/>
          </a:xfrm>
          <a:custGeom>
            <a:avLst/>
            <a:gdLst/>
            <a:ahLst/>
            <a:cxnLst/>
            <a:rect l="l" t="t" r="r" b="b"/>
            <a:pathLst>
              <a:path w="6663723" h="7243178">
                <a:moveTo>
                  <a:pt x="0" y="0"/>
                </a:moveTo>
                <a:lnTo>
                  <a:pt x="6663723" y="0"/>
                </a:lnTo>
                <a:lnTo>
                  <a:pt x="6663723" y="7243177"/>
                </a:lnTo>
                <a:lnTo>
                  <a:pt x="0" y="7243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324029" y="159703"/>
            <a:ext cx="763994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724801"/>
            <a:ext cx="81153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Reflective Flare Removal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0022332"/>
            <a:ext cx="18272968" cy="2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Dai, Yuekun, et al. "Nighttime smartphone reflective flare removal using optical center symmetry prior." Proceedings of the IEEE/CVF Conference on Computer Vision and Pattern Recognition. 2023.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182" y="3283987"/>
            <a:ext cx="8854416" cy="632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It is </a:t>
            </a:r>
            <a:r>
              <a:rPr lang="en-US" sz="3399">
                <a:solidFill>
                  <a:srgbClr val="FF3131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theoretically impossible</a:t>
            </a: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to obtain a ground truth image with the reflective flare removed from the same picture.</a:t>
            </a:r>
          </a:p>
          <a:p>
            <a:pPr algn="l">
              <a:lnSpc>
                <a:spcPts val="2800"/>
              </a:lnSpc>
            </a:pPr>
            <a:endParaRPr lang="en-US" sz="3399">
              <a:solidFill>
                <a:srgbClr val="00000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Reflective flare typically occurs at the point in the image that is symmetrically opposite the brightest light source relative to the center of the lens.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AF65494-04E5-0B36-437F-206398B09AD9}"/>
              </a:ext>
            </a:extLst>
          </p:cNvPr>
          <p:cNvSpPr txBox="1"/>
          <p:nvPr/>
        </p:nvSpPr>
        <p:spPr>
          <a:xfrm>
            <a:off x="0" y="170785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Related 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07146"/>
            <a:ext cx="16230600" cy="6425346"/>
          </a:xfrm>
          <a:custGeom>
            <a:avLst/>
            <a:gdLst/>
            <a:ahLst/>
            <a:cxnLst/>
            <a:rect l="l" t="t" r="r" b="b"/>
            <a:pathLst>
              <a:path w="16230600" h="6425346">
                <a:moveTo>
                  <a:pt x="0" y="0"/>
                </a:moveTo>
                <a:lnTo>
                  <a:pt x="16230600" y="0"/>
                </a:lnTo>
                <a:lnTo>
                  <a:pt x="16230600" y="6425346"/>
                </a:lnTo>
                <a:lnTo>
                  <a:pt x="0" y="6425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24801"/>
            <a:ext cx="81153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Reflective Flare Removal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0022332"/>
            <a:ext cx="18272968" cy="2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Dai, Yuekun, et al. "Nighttime smartphone reflective flare removal using optical center symmetry prior." Proceedings of the IEEE/CVF Conference on Computer Vision and Pattern Recognition. 2023.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3366" y="2707146"/>
            <a:ext cx="9669283" cy="6778820"/>
            <a:chOff x="0" y="0"/>
            <a:chExt cx="2201883" cy="154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1883" cy="1543669"/>
            </a:xfrm>
            <a:custGeom>
              <a:avLst/>
              <a:gdLst/>
              <a:ahLst/>
              <a:cxnLst/>
              <a:rect l="l" t="t" r="r" b="b"/>
              <a:pathLst>
                <a:path w="2201883" h="1543669">
                  <a:moveTo>
                    <a:pt x="0" y="0"/>
                  </a:moveTo>
                  <a:lnTo>
                    <a:pt x="2201883" y="0"/>
                  </a:lnTo>
                  <a:lnTo>
                    <a:pt x="2201883" y="1543669"/>
                  </a:lnTo>
                  <a:lnTo>
                    <a:pt x="0" y="1543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01883" cy="1581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929A653-80ED-99F2-B231-79F81052E02E}"/>
              </a:ext>
            </a:extLst>
          </p:cNvPr>
          <p:cNvSpPr txBox="1"/>
          <p:nvPr/>
        </p:nvSpPr>
        <p:spPr>
          <a:xfrm>
            <a:off x="0" y="170785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Related 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07146"/>
            <a:ext cx="16230600" cy="6425346"/>
          </a:xfrm>
          <a:custGeom>
            <a:avLst/>
            <a:gdLst/>
            <a:ahLst/>
            <a:cxnLst/>
            <a:rect l="l" t="t" r="r" b="b"/>
            <a:pathLst>
              <a:path w="16230600" h="6425346">
                <a:moveTo>
                  <a:pt x="0" y="0"/>
                </a:moveTo>
                <a:lnTo>
                  <a:pt x="16230600" y="0"/>
                </a:lnTo>
                <a:lnTo>
                  <a:pt x="16230600" y="6425346"/>
                </a:lnTo>
                <a:lnTo>
                  <a:pt x="0" y="6425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724801"/>
            <a:ext cx="81153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Reflective Flare Removal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0022332"/>
            <a:ext cx="18272968" cy="2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158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Dai, Yuekun, et al. "Nighttime smartphone reflective flare removal using optical center symmetry prior." Proceedings of the IEEE/CVF Conference on Computer Vision and Pattern Recognition. 2023.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332878" y="2707146"/>
            <a:ext cx="7113898" cy="6778820"/>
            <a:chOff x="0" y="0"/>
            <a:chExt cx="1619972" cy="154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9972" cy="1543669"/>
            </a:xfrm>
            <a:custGeom>
              <a:avLst/>
              <a:gdLst/>
              <a:ahLst/>
              <a:cxnLst/>
              <a:rect l="l" t="t" r="r" b="b"/>
              <a:pathLst>
                <a:path w="1619972" h="1543669">
                  <a:moveTo>
                    <a:pt x="0" y="0"/>
                  </a:moveTo>
                  <a:lnTo>
                    <a:pt x="1619972" y="0"/>
                  </a:lnTo>
                  <a:lnTo>
                    <a:pt x="1619972" y="1543669"/>
                  </a:lnTo>
                  <a:lnTo>
                    <a:pt x="0" y="1543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9972" cy="1581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0C5A9D3-14F5-C36B-EE3B-59DC1D4A38CD}"/>
              </a:ext>
            </a:extLst>
          </p:cNvPr>
          <p:cNvSpPr txBox="1"/>
          <p:nvPr/>
        </p:nvSpPr>
        <p:spPr>
          <a:xfrm>
            <a:off x="0" y="170785"/>
            <a:ext cx="18287999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altLang="zh-TW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Related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864</Words>
  <Application>Microsoft Office PowerPoint</Application>
  <PresentationFormat>自訂</PresentationFormat>
  <Paragraphs>121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Arial</vt:lpstr>
      <vt:lpstr>Calibri</vt:lpstr>
      <vt:lpstr>Noto Sans T Chinese</vt:lpstr>
      <vt:lpstr>Canva Sans</vt:lpstr>
      <vt:lpstr>JetBrains Mono Bold</vt:lpstr>
      <vt:lpstr>JetBrains Mono</vt:lpstr>
      <vt:lpstr>Canva Sans Bold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研究會議</dc:title>
  <cp:lastModifiedBy>Guo JTim</cp:lastModifiedBy>
  <cp:revision>2</cp:revision>
  <dcterms:created xsi:type="dcterms:W3CDTF">2006-08-16T00:00:00Z</dcterms:created>
  <dcterms:modified xsi:type="dcterms:W3CDTF">2024-07-31T15:47:54Z</dcterms:modified>
  <dc:identifier>DAGL2whJkDw</dc:identifier>
</cp:coreProperties>
</file>